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8225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A77F1-5986-4899-BBBA-377FE709D159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29492-C788-4F08-B107-363628D0E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7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29492-C788-4F08-B107-363628D0E7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11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29492-C788-4F08-B107-363628D0E7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62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29492-C788-4F08-B107-363628D0E7FE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32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29492-C788-4F08-B107-363628D0E7FE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02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29492-C788-4F08-B107-363628D0E7F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01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29492-C788-4F08-B107-363628D0E7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58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29492-C788-4F08-B107-363628D0E7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91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CC3-F278-4AEF-AD88-9AC4AF69CDA5}" type="datetime1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6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0172-6828-4F9C-B290-EFCD2CB4AA12}" type="datetime1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54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7F08-21EF-4655-A08E-F8DDE761DCE0}" type="datetime1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36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3DE2-2B2E-48DE-B94C-FAD6E1711D30}" type="datetime1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9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A26C-B6A8-4AC6-ABBC-F6374E1DBE6A}" type="datetime1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5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B0B0-3711-4743-B3E4-3305DBD39B21}" type="datetime1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85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909C-045B-4350-8997-9304637E258F}" type="datetime1">
              <a:rPr lang="ru-RU" smtClean="0"/>
              <a:t>16.07.2020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46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1ACC-7586-4363-A70B-B1844F12948B}" type="datetime1">
              <a:rPr lang="ru-RU" smtClean="0"/>
              <a:t>16.07.2020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0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AF67-18AD-45C1-AFA3-EE020D0C94EA}" type="datetime1">
              <a:rPr lang="ru-RU" smtClean="0"/>
              <a:t>16.07.2020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9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929-27C0-4A9E-887F-A1C6422DEE1E}" type="datetime1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2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B2B-0249-4216-8D50-623701F177C3}" type="datetime1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80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1468D-15DA-4CDA-827A-A88C0F873D5F}" type="datetime1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BD8B-5137-4A1E-B36A-1442512D57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87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752" y="2706985"/>
            <a:ext cx="11325225" cy="1248223"/>
          </a:xfrm>
        </p:spPr>
        <p:txBody>
          <a:bodyPr anchor="ctr">
            <a:normAutofit fontScale="90000"/>
          </a:bodyPr>
          <a:lstStyle/>
          <a:p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Работа служб социального сопровождения в учреждениях социального обслуживания Ханты-Мансийского автономного округа – Югры в период заключения социального контракта с семьей, проведения мониторинга реализации мероприятий социального контракта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99836" y="330491"/>
            <a:ext cx="4317133" cy="581812"/>
            <a:chOff x="4803199" y="290283"/>
            <a:chExt cx="4317133" cy="581812"/>
          </a:xfrm>
        </p:grpSpPr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5361481" y="295832"/>
              <a:ext cx="3758851" cy="5762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altLang="ru-RU" sz="1200" b="1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ДЕПАРТАМЕНТ СОЦИАЛЬНОГО РАЗВИТИЯ </a:t>
              </a:r>
              <a:br>
                <a:rPr lang="ru-RU" altLang="ru-RU" sz="1200" b="1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ru-RU" altLang="ru-RU" sz="1200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ХАНТЫ-МАНСИЙСКОГО АВТОНОМНОГО ОКРУГА – ЮГРЫ</a:t>
              </a:r>
            </a:p>
          </p:txBody>
        </p:sp>
        <p:pic>
          <p:nvPicPr>
            <p:cNvPr id="14" name="Picture 3" descr="C:\Users\KolesnikovaDR\Documents\картинки рабочие\логотип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3199" y="290283"/>
              <a:ext cx="558283" cy="558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Группа 14"/>
          <p:cNvGrpSpPr/>
          <p:nvPr/>
        </p:nvGrpSpPr>
        <p:grpSpPr>
          <a:xfrm flipV="1">
            <a:off x="614752" y="4081627"/>
            <a:ext cx="11048215" cy="45719"/>
            <a:chOff x="2555776" y="3815329"/>
            <a:chExt cx="5924342" cy="9143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555776" y="3815329"/>
              <a:ext cx="5924342" cy="45719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55776" y="3861048"/>
              <a:ext cx="5924342" cy="45719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858118" y="4081628"/>
            <a:ext cx="11325225" cy="5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12192" y="4454918"/>
            <a:ext cx="68277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Департамента социального развития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автономного округа - Югры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Тереза Анатольевна Пономарева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4849024" y="6335885"/>
            <a:ext cx="24939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г. </a:t>
            </a:r>
            <a:r>
              <a:rPr lang="ru-RU" altLang="ru-RU" sz="1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Ханты-Мансийск</a:t>
            </a:r>
            <a:r>
              <a:rPr lang="ru-RU" altLang="ru-RU" sz="12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, 2020 год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BDD3F8-B333-49C1-8940-7A992122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18C291-1BC4-4BA1-8644-334CB6462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99836" y="330491"/>
            <a:ext cx="4317133" cy="581812"/>
            <a:chOff x="4803199" y="290283"/>
            <a:chExt cx="4317133" cy="581812"/>
          </a:xfrm>
        </p:grpSpPr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5361481" y="295832"/>
              <a:ext cx="3758851" cy="5762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altLang="ru-RU" sz="1200" b="1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ДЕПАРТАМЕНТ СОЦИАЛЬНОГО РАЗВИТИЯ </a:t>
              </a:r>
              <a:br>
                <a:rPr lang="ru-RU" altLang="ru-RU" sz="1200" b="1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ru-RU" altLang="ru-RU" sz="1200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ХАНТЫ-МАНСИЙСКОГО АВТОНОМНОГО ОКРУГА – ЮГРЫ</a:t>
              </a:r>
            </a:p>
          </p:txBody>
        </p:sp>
        <p:pic>
          <p:nvPicPr>
            <p:cNvPr id="14" name="Picture 3" descr="C:\Users\KolesnikovaDR\Documents\картинки рабочие\логотип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3199" y="290283"/>
              <a:ext cx="558283" cy="558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2034" y="1059253"/>
            <a:ext cx="11362099" cy="52536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Социальный контракт - системная государственная поддержка граждан, находящихся в трудной жизненной ситуации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678328" y="1697524"/>
            <a:ext cx="9144000" cy="627694"/>
          </a:xfrm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Сопровождение социальных контрактов </a:t>
            </a:r>
          </a:p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осуществляется по 3 направлениям социальной поддержки семьи:</a:t>
            </a:r>
          </a:p>
        </p:txBody>
      </p:sp>
      <p:grpSp>
        <p:nvGrpSpPr>
          <p:cNvPr id="18" name="Группа 17"/>
          <p:cNvGrpSpPr/>
          <p:nvPr/>
        </p:nvGrpSpPr>
        <p:grpSpPr>
          <a:xfrm flipV="1">
            <a:off x="578977" y="942507"/>
            <a:ext cx="11048215" cy="45719"/>
            <a:chOff x="2555776" y="3815329"/>
            <a:chExt cx="5924342" cy="9143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555776" y="3815329"/>
              <a:ext cx="5924342" cy="45719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55776" y="3861048"/>
              <a:ext cx="5924342" cy="45719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Подзаголовок 3"/>
          <p:cNvSpPr txBox="1">
            <a:spLocks/>
          </p:cNvSpPr>
          <p:nvPr/>
        </p:nvSpPr>
        <p:spPr>
          <a:xfrm>
            <a:off x="414951" y="2495801"/>
            <a:ext cx="2521963" cy="9886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Предоставление государственной социальной помощи</a:t>
            </a:r>
          </a:p>
        </p:txBody>
      </p:sp>
      <p:sp>
        <p:nvSpPr>
          <p:cNvPr id="23" name="Подзаголовок 3"/>
          <p:cNvSpPr txBox="1">
            <a:spLocks/>
          </p:cNvSpPr>
          <p:nvPr/>
        </p:nvSpPr>
        <p:spPr>
          <a:xfrm>
            <a:off x="3783666" y="2514674"/>
            <a:ext cx="4026599" cy="9886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помощь оказана 11 075 семьям, из них 9 246 семьям на основании социального контракта 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602713" y="2401351"/>
            <a:ext cx="3188503" cy="1083070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  <a:alpha val="71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831063" y="2383147"/>
            <a:ext cx="848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Franklin Gothic Medium" pitchFamily="34" charset="0"/>
              </a:rPr>
              <a:t>83%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747608" y="2751516"/>
            <a:ext cx="288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от общего числа получателей государственной социальной помощи</a:t>
            </a:r>
          </a:p>
        </p:txBody>
      </p:sp>
      <p:sp>
        <p:nvSpPr>
          <p:cNvPr id="51" name="Подзаголовок 3"/>
          <p:cNvSpPr txBox="1">
            <a:spLocks/>
          </p:cNvSpPr>
          <p:nvPr/>
        </p:nvSpPr>
        <p:spPr>
          <a:xfrm>
            <a:off x="414951" y="3788872"/>
            <a:ext cx="2521963" cy="9886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Поддержка семей, находящихся в экстремальных условиях</a:t>
            </a:r>
          </a:p>
        </p:txBody>
      </p:sp>
      <p:sp>
        <p:nvSpPr>
          <p:cNvPr id="53" name="Подзаголовок 3"/>
          <p:cNvSpPr txBox="1">
            <a:spLocks/>
          </p:cNvSpPr>
          <p:nvPr/>
        </p:nvSpPr>
        <p:spPr>
          <a:xfrm>
            <a:off x="3783666" y="3807745"/>
            <a:ext cx="4026599" cy="9886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 помощь предоставлена 8 367 семьям, из них с 4 868 семьями заключен социальный контракт 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8595630" y="3712950"/>
            <a:ext cx="3188502" cy="1083415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  <a:alpha val="71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9831063" y="3766548"/>
            <a:ext cx="848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Franklin Gothic Medium" pitchFamily="34" charset="0"/>
              </a:rPr>
              <a:t>58%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8664100" y="4154353"/>
            <a:ext cx="31200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от общего числа получателей единовременной помощи</a:t>
            </a:r>
          </a:p>
        </p:txBody>
      </p:sp>
      <p:sp>
        <p:nvSpPr>
          <p:cNvPr id="85" name="Подзаголовок 3"/>
          <p:cNvSpPr txBox="1">
            <a:spLocks/>
          </p:cNvSpPr>
          <p:nvPr/>
        </p:nvSpPr>
        <p:spPr>
          <a:xfrm>
            <a:off x="422034" y="5060989"/>
            <a:ext cx="2521963" cy="9886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Социальная поддержка семей, воспитывающих детей от 3 до 7 лет</a:t>
            </a:r>
          </a:p>
          <a:p>
            <a:endParaRPr lang="ru-RU" sz="17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7" name="Подзаголовок 3"/>
          <p:cNvSpPr txBox="1">
            <a:spLocks/>
          </p:cNvSpPr>
          <p:nvPr/>
        </p:nvSpPr>
        <p:spPr>
          <a:xfrm>
            <a:off x="3790749" y="5079862"/>
            <a:ext cx="4026599" cy="9886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 помощью обеспечены 34 050 детей, из них с 9 152 семьями заключен социальный контракт 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8602713" y="4985068"/>
            <a:ext cx="3188502" cy="1064542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  <a:alpha val="71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от общего числа семей, получивших помощь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9831063" y="5005335"/>
            <a:ext cx="848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Franklin Gothic Medium" pitchFamily="34" charset="0"/>
              </a:rPr>
              <a:t>27%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8105171" y="5367393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2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3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207149" y="4104711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5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6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3199127" y="5387568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8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61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8107159" y="2766589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63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64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8106655" y="4133236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66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67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3199127" y="2924735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69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0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D0042CD4-0B94-4BBF-926E-00774FE74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0CF05F-12AB-4AC3-83C1-B7042BFD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21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99836" y="330491"/>
            <a:ext cx="4317133" cy="581812"/>
            <a:chOff x="4803199" y="290283"/>
            <a:chExt cx="4317133" cy="581812"/>
          </a:xfrm>
        </p:grpSpPr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5361481" y="295832"/>
              <a:ext cx="3758851" cy="5762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altLang="ru-RU" sz="1200" b="1" dirty="0">
                  <a:solidFill>
                    <a:srgbClr val="44546A"/>
                  </a:solidFill>
                  <a:latin typeface="Arial Narrow" pitchFamily="34" charset="0"/>
                  <a:cs typeface="Arial" pitchFamily="34" charset="0"/>
                </a:rPr>
                <a:t>ДЕПАРТАМЕНТ СОЦИАЛЬНОГО РАЗВИТИЯ </a:t>
              </a:r>
              <a:br>
                <a:rPr lang="ru-RU" altLang="ru-RU" sz="1200" b="1" dirty="0">
                  <a:solidFill>
                    <a:srgbClr val="44546A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ru-RU" altLang="ru-RU" sz="1200" dirty="0">
                  <a:solidFill>
                    <a:srgbClr val="44546A"/>
                  </a:solidFill>
                  <a:latin typeface="Arial Narrow" pitchFamily="34" charset="0"/>
                  <a:cs typeface="Arial" pitchFamily="34" charset="0"/>
                </a:rPr>
                <a:t>ХАНТЫ-МАНСИЙСКОГО АВТОНОМНОГО ОКРУГА – ЮГРЫ</a:t>
              </a:r>
            </a:p>
          </p:txBody>
        </p:sp>
        <p:pic>
          <p:nvPicPr>
            <p:cNvPr id="14" name="Picture 3" descr="C:\Users\KolesnikovaDR\Documents\картинки рабочие\логотип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3199" y="290283"/>
              <a:ext cx="558283" cy="558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2034" y="1059252"/>
            <a:ext cx="11362099" cy="113895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b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</a:br>
            <a:b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</a:br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«Правительству Российской Федерации обеспечить достижение следующих национальных целей развития Российской Федерации на период до 2024 года… снижение в два раза уровня бедности в Российской Федерации». </a:t>
            </a:r>
            <a:b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</a:br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В.В. Путин</a:t>
            </a:r>
          </a:p>
        </p:txBody>
      </p:sp>
      <p:grpSp>
        <p:nvGrpSpPr>
          <p:cNvPr id="18" name="Группа 17"/>
          <p:cNvGrpSpPr/>
          <p:nvPr/>
        </p:nvGrpSpPr>
        <p:grpSpPr>
          <a:xfrm flipV="1">
            <a:off x="578977" y="942507"/>
            <a:ext cx="11048215" cy="45719"/>
            <a:chOff x="2555776" y="3815329"/>
            <a:chExt cx="5924342" cy="9143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555776" y="3815329"/>
              <a:ext cx="5924342" cy="45719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55776" y="3861048"/>
              <a:ext cx="5924342" cy="45719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1" name="Подзаголовок 3"/>
          <p:cNvSpPr txBox="1">
            <a:spLocks/>
          </p:cNvSpPr>
          <p:nvPr/>
        </p:nvSpPr>
        <p:spPr>
          <a:xfrm>
            <a:off x="422034" y="2432184"/>
            <a:ext cx="11362098" cy="6328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rgbClr val="1D6FA9">
                    <a:lumMod val="50000"/>
                  </a:srgbClr>
                </a:solidFill>
                <a:latin typeface="Cambria" pitchFamily="18" charset="0"/>
                <a:cs typeface="Arial" panose="020B0604020202020204" pitchFamily="34" charset="0"/>
              </a:rPr>
              <a:t>В организациях социального обслуживания Югры для сопровождения семей, заключивших социальный контракт созданы </a:t>
            </a:r>
            <a:r>
              <a:rPr lang="ru-RU" sz="1700" b="1" dirty="0">
                <a:solidFill>
                  <a:srgbClr val="1D6FA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службы (секторы) сопровождения контрактов </a:t>
            </a:r>
          </a:p>
        </p:txBody>
      </p:sp>
      <p:sp>
        <p:nvSpPr>
          <p:cNvPr id="51" name="Подзаголовок 3"/>
          <p:cNvSpPr txBox="1">
            <a:spLocks/>
          </p:cNvSpPr>
          <p:nvPr/>
        </p:nvSpPr>
        <p:spPr>
          <a:xfrm>
            <a:off x="422034" y="3528243"/>
            <a:ext cx="11362098" cy="57034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rgbClr val="1D6FA9">
                    <a:lumMod val="50000"/>
                  </a:srgbClr>
                </a:solidFill>
                <a:latin typeface="Cambria" pitchFamily="18" charset="0"/>
                <a:cs typeface="Arial" panose="020B0604020202020204" pitchFamily="34" charset="0"/>
              </a:rPr>
              <a:t>Граждане, являющиеся получателями помощи на условиях социального контракта, реализующие программу социальной адаптации, </a:t>
            </a:r>
            <a:r>
              <a:rPr lang="ru-RU" sz="1800" b="1" dirty="0">
                <a:solidFill>
                  <a:srgbClr val="1D6FA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социальные услуги получают бесплатно</a:t>
            </a:r>
          </a:p>
        </p:txBody>
      </p:sp>
      <p:sp>
        <p:nvSpPr>
          <p:cNvPr id="45" name="Подзаголовок 3"/>
          <p:cNvSpPr txBox="1">
            <a:spLocks/>
          </p:cNvSpPr>
          <p:nvPr/>
        </p:nvSpPr>
        <p:spPr>
          <a:xfrm>
            <a:off x="422034" y="4516526"/>
            <a:ext cx="11362098" cy="81419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rgbClr val="1D6FA9">
                    <a:lumMod val="50000"/>
                  </a:srgbClr>
                </a:solidFill>
                <a:latin typeface="Cambria" pitchFamily="18" charset="0"/>
                <a:cs typeface="Arial" panose="020B0604020202020204" pitchFamily="34" charset="0"/>
              </a:rPr>
              <a:t>Для решения проблем семьи, попавшей в трудную жизненную ситуацию, </a:t>
            </a:r>
            <a:r>
              <a:rPr lang="ru-RU" sz="1700" b="1" dirty="0">
                <a:solidFill>
                  <a:srgbClr val="1D6FA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организовано тесное межведомственное взаимодействие</a:t>
            </a:r>
            <a:r>
              <a:rPr lang="ru-RU" sz="1700" b="1" dirty="0">
                <a:solidFill>
                  <a:srgbClr val="1D6FA9">
                    <a:lumMod val="50000"/>
                  </a:srgbClr>
                </a:solidFill>
                <a:latin typeface="Cambria" pitchFamily="18" charset="0"/>
                <a:cs typeface="Arial" panose="020B0604020202020204" pitchFamily="34" charset="0"/>
              </a:rPr>
              <a:t> (привлечены службы занятости и организации развития предпринимательства)</a:t>
            </a:r>
            <a:endParaRPr lang="ru-RU" sz="1700" b="1" dirty="0">
              <a:solidFill>
                <a:srgbClr val="1D6FA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47" name="Подзаголовок 3"/>
          <p:cNvSpPr txBox="1">
            <a:spLocks/>
          </p:cNvSpPr>
          <p:nvPr/>
        </p:nvSpPr>
        <p:spPr>
          <a:xfrm>
            <a:off x="422034" y="5748661"/>
            <a:ext cx="11362098" cy="57034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rgbClr val="1D6FA9">
                    <a:lumMod val="50000"/>
                  </a:srgbClr>
                </a:solidFill>
                <a:latin typeface="Cambria" pitchFamily="18" charset="0"/>
                <a:cs typeface="Arial" panose="020B0604020202020204" pitchFamily="34" charset="0"/>
              </a:rPr>
              <a:t>Мониторинг оценки эффективности реализации социального контракта переведен в                                                     ГИС «Автоматизированная система обработки информации» (ППО АСОИ) </a:t>
            </a:r>
            <a:endParaRPr lang="ru-RU" sz="1700" b="1" dirty="0">
              <a:solidFill>
                <a:srgbClr val="1D6FA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 rot="5400000">
            <a:off x="5784891" y="3146677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61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62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 rot="5400000">
            <a:off x="5784891" y="4174960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64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65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 rot="5400000">
            <a:off x="5784891" y="5392006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67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68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8A304BD-05BE-43F8-AA31-71E2D8ED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2A07EA-D266-4BA1-8A96-4F546B02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23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99836" y="330491"/>
            <a:ext cx="4317133" cy="581812"/>
            <a:chOff x="4803199" y="290283"/>
            <a:chExt cx="4317133" cy="581812"/>
          </a:xfrm>
        </p:grpSpPr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5361481" y="295832"/>
              <a:ext cx="3758851" cy="5762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altLang="ru-RU" sz="1200" b="1" dirty="0">
                  <a:solidFill>
                    <a:srgbClr val="44546A"/>
                  </a:solidFill>
                  <a:latin typeface="Arial Narrow" pitchFamily="34" charset="0"/>
                  <a:cs typeface="Arial" pitchFamily="34" charset="0"/>
                </a:rPr>
                <a:t>ДЕПАРТАМЕНТ СОЦИАЛЬНОГО РАЗВИТИЯ </a:t>
              </a:r>
              <a:br>
                <a:rPr lang="ru-RU" altLang="ru-RU" sz="1200" b="1" dirty="0">
                  <a:solidFill>
                    <a:srgbClr val="44546A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ru-RU" altLang="ru-RU" sz="1200" dirty="0">
                  <a:solidFill>
                    <a:srgbClr val="44546A"/>
                  </a:solidFill>
                  <a:latin typeface="Arial Narrow" pitchFamily="34" charset="0"/>
                  <a:cs typeface="Arial" pitchFamily="34" charset="0"/>
                </a:rPr>
                <a:t>ХАНТЫ-МАНСИЙСКОГО АВТОНОМНОГО ОКРУГА – ЮГРЫ</a:t>
              </a:r>
            </a:p>
          </p:txBody>
        </p:sp>
        <p:pic>
          <p:nvPicPr>
            <p:cNvPr id="14" name="Picture 3" descr="C:\Users\KolesnikovaDR\Documents\картинки рабочие\логотип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3199" y="290283"/>
              <a:ext cx="558283" cy="558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858118" y="4081628"/>
            <a:ext cx="11325225" cy="5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1D6FA9">
                  <a:lumMod val="50000"/>
                </a:srgbClr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489" y="1486647"/>
            <a:ext cx="10170060" cy="5348797"/>
          </a:xfrm>
          <a:prstGeom prst="rect">
            <a:avLst/>
          </a:prstGeom>
        </p:spPr>
      </p:pic>
      <p:sp>
        <p:nvSpPr>
          <p:cNvPr id="20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1438" y="851434"/>
            <a:ext cx="10918480" cy="627694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Схема социального сопровождения гражданина, заключившего социальный контракт и реализующего программу социальной адаптации 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EE4811D1-8AAD-4211-BD1F-405A9175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A65A576-DD73-4E8C-8FEE-F022EAB2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2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99836" y="330491"/>
            <a:ext cx="4317133" cy="581812"/>
            <a:chOff x="4803199" y="290283"/>
            <a:chExt cx="4317133" cy="581812"/>
          </a:xfrm>
        </p:grpSpPr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5361481" y="295832"/>
              <a:ext cx="3758851" cy="5762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altLang="ru-RU" sz="1200" b="1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ДЕПАРТАМЕНТ СОЦИАЛЬНОГО РАЗВИТИЯ </a:t>
              </a:r>
              <a:br>
                <a:rPr lang="ru-RU" altLang="ru-RU" sz="1200" b="1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ru-RU" altLang="ru-RU" sz="1200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ХАНТЫ-МАНСИЙСКОГО АВТОНОМНОГО ОКРУГА – ЮГРЫ</a:t>
              </a:r>
            </a:p>
          </p:txBody>
        </p:sp>
        <p:pic>
          <p:nvPicPr>
            <p:cNvPr id="14" name="Picture 3" descr="C:\Users\KolesnikovaDR\Documents\картинки рабочие\логотип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3199" y="290283"/>
              <a:ext cx="558283" cy="558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8977" y="1078786"/>
            <a:ext cx="11362099" cy="112375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b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</a:br>
            <a:b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</a:br>
            <a:endParaRPr lang="ru-RU" sz="17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 flipV="1">
            <a:off x="578977" y="942507"/>
            <a:ext cx="11048215" cy="45719"/>
            <a:chOff x="2555776" y="3815329"/>
            <a:chExt cx="5924342" cy="9143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555776" y="3815329"/>
              <a:ext cx="5924342" cy="45719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55776" y="3861048"/>
              <a:ext cx="5924342" cy="45719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456446" y="1141932"/>
            <a:ext cx="112791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В 2020 году с целью повышения благосостояния малоимущей семьи, имеющей  среднедушевой доход ниже величины прожиточного минимума, внедрен «Сертификат на оплату услуг по повышению финансовой грамотности», включающий: </a:t>
            </a:r>
          </a:p>
        </p:txBody>
      </p:sp>
      <p:grpSp>
        <p:nvGrpSpPr>
          <p:cNvPr id="23" name="Группа 22"/>
          <p:cNvGrpSpPr/>
          <p:nvPr/>
        </p:nvGrpSpPr>
        <p:grpSpPr>
          <a:xfrm rot="5400000">
            <a:off x="1721288" y="2298019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4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5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29" name="Подзаголовок 3"/>
          <p:cNvSpPr txBox="1">
            <a:spLocks/>
          </p:cNvSpPr>
          <p:nvPr/>
        </p:nvSpPr>
        <p:spPr>
          <a:xfrm>
            <a:off x="578976" y="2725395"/>
            <a:ext cx="2743645" cy="7679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формирование навыков личного финансового планирования</a:t>
            </a:r>
            <a:endParaRPr lang="ru-RU" sz="17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 rot="5400000">
            <a:off x="4448722" y="2325524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31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2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33" name="Подзаголовок 3"/>
          <p:cNvSpPr txBox="1">
            <a:spLocks/>
          </p:cNvSpPr>
          <p:nvPr/>
        </p:nvSpPr>
        <p:spPr>
          <a:xfrm>
            <a:off x="3442581" y="2725080"/>
            <a:ext cx="2196218" cy="7679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бережное потребление средств</a:t>
            </a:r>
            <a:endParaRPr lang="ru-RU" sz="17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 rot="5400000">
            <a:off x="7026209" y="2338045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35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6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37" name="Подзаголовок 3"/>
          <p:cNvSpPr txBox="1">
            <a:spLocks/>
          </p:cNvSpPr>
          <p:nvPr/>
        </p:nvSpPr>
        <p:spPr>
          <a:xfrm>
            <a:off x="5722704" y="2725080"/>
            <a:ext cx="2859980" cy="7679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формирование сбережений и пенсионных накоплений</a:t>
            </a:r>
            <a:endParaRPr lang="ru-RU" sz="17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 rot="5400000">
            <a:off x="9970029" y="2344205"/>
            <a:ext cx="336492" cy="299892"/>
            <a:chOff x="2147276" y="1700808"/>
            <a:chExt cx="336492" cy="29989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39" name="Нашивка 65"/>
            <p:cNvSpPr/>
            <p:nvPr/>
          </p:nvSpPr>
          <p:spPr>
            <a:xfrm>
              <a:off x="2147276" y="1700808"/>
              <a:ext cx="192476" cy="2998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0" name="Нашивка 66"/>
            <p:cNvSpPr/>
            <p:nvPr/>
          </p:nvSpPr>
          <p:spPr>
            <a:xfrm>
              <a:off x="2291292" y="1700808"/>
              <a:ext cx="192476" cy="299892"/>
            </a:xfrm>
            <a:prstGeom prst="chevron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4900" tIns="42450" rIns="84900" bIns="42450"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41" name="Подзаголовок 3"/>
          <p:cNvSpPr txBox="1">
            <a:spLocks/>
          </p:cNvSpPr>
          <p:nvPr/>
        </p:nvSpPr>
        <p:spPr>
          <a:xfrm>
            <a:off x="8666524" y="2731240"/>
            <a:ext cx="3148248" cy="7679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рассмотрение рисков при распоряжении денежными средствами</a:t>
            </a:r>
            <a:endParaRPr lang="ru-RU" sz="17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51560" y="3851885"/>
            <a:ext cx="3225853" cy="2503648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Franklin Gothic Medium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30918" y="3953831"/>
            <a:ext cx="32258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Услуги по повышению финансовой грамотности предоставляют сертифицированные специалисты </a:t>
            </a:r>
            <a:r>
              <a:rPr lang="ru-RU" sz="1600" dirty="0">
                <a:solidFill>
                  <a:srgbClr val="00B050"/>
                </a:solidFill>
                <a:latin typeface="Franklin Gothic Medium" pitchFamily="34" charset="0"/>
              </a:rPr>
              <a:t>организаций социального обслуживания </a:t>
            </a:r>
            <a:r>
              <a:rPr lang="ru-RU" sz="1600" dirty="0">
                <a:solidFill>
                  <a:srgbClr val="002060"/>
                </a:solidFill>
                <a:latin typeface="Franklin Gothic Medium" pitchFamily="34" charset="0"/>
              </a:rPr>
              <a:t>и</a:t>
            </a:r>
            <a:r>
              <a:rPr lang="ru-RU" sz="1600" dirty="0">
                <a:solidFill>
                  <a:srgbClr val="00B050"/>
                </a:solidFill>
                <a:latin typeface="Franklin Gothic Medium" pitchFamily="34" charset="0"/>
              </a:rPr>
              <a:t> негосударственных поставщиков в объёме 10 учебных</a:t>
            </a:r>
          </a:p>
          <a:p>
            <a:pPr algn="ctr"/>
            <a:r>
              <a:rPr lang="ru-RU" sz="1600" dirty="0">
                <a:solidFill>
                  <a:srgbClr val="00B050"/>
                </a:solidFill>
                <a:latin typeface="Franklin Gothic Medium" pitchFamily="34" charset="0"/>
              </a:rPr>
              <a:t>часов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610966" y="3856244"/>
            <a:ext cx="2425421" cy="2499289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Franklin Gothic Medium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567737" y="4027885"/>
            <a:ext cx="25118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Стоимость 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1 сертификата составляет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7084518" y="5210347"/>
            <a:ext cx="1582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  <a:latin typeface="Franklin Gothic Medium" pitchFamily="34" charset="0"/>
              </a:rPr>
              <a:t>1 024 рубля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9186659" y="3852070"/>
            <a:ext cx="2425421" cy="2503463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Franklin Gothic Medium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9143430" y="3914324"/>
            <a:ext cx="25118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На реализацию сертификатов </a:t>
            </a:r>
          </a:p>
          <a:p>
            <a:pPr algn="ctr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в 2020 году направлено 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9801628" y="5002206"/>
            <a:ext cx="1933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50"/>
                </a:solidFill>
                <a:latin typeface="Franklin Gothic Medium" pitchFamily="34" charset="0"/>
              </a:rPr>
              <a:t>2 </a:t>
            </a:r>
            <a:r>
              <a:rPr lang="ru-RU" err="1">
                <a:solidFill>
                  <a:srgbClr val="00B050"/>
                </a:solidFill>
                <a:latin typeface="Franklin Gothic Medium" pitchFamily="34" charset="0"/>
              </a:rPr>
              <a:t>млн</a:t>
            </a:r>
            <a:r>
              <a:rPr lang="ru-RU">
                <a:solidFill>
                  <a:srgbClr val="00B050"/>
                </a:solidFill>
                <a:latin typeface="Franklin Gothic Medium" pitchFamily="34" charset="0"/>
              </a:rPr>
              <a:t>. руб</a:t>
            </a:r>
            <a:r>
              <a:rPr lang="ru-RU" dirty="0">
                <a:solidFill>
                  <a:srgbClr val="00B050"/>
                </a:solidFill>
                <a:latin typeface="Franklin Gothic Medium" pitchFamily="34" charset="0"/>
              </a:rPr>
              <a:t>.</a:t>
            </a:r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444" y="5382202"/>
            <a:ext cx="563215" cy="563215"/>
          </a:xfrm>
          <a:prstGeom prst="rect">
            <a:avLst/>
          </a:prstGeom>
        </p:spPr>
      </p:pic>
      <p:sp>
        <p:nvSpPr>
          <p:cNvPr id="91" name="Скругленный прямоугольник 90"/>
          <p:cNvSpPr/>
          <p:nvPr/>
        </p:nvSpPr>
        <p:spPr>
          <a:xfrm>
            <a:off x="4045885" y="3855865"/>
            <a:ext cx="2425421" cy="2503463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Franklin Gothic Medium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045885" y="3988004"/>
            <a:ext cx="24326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К концу 2020 года будут реализованы сертификатов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4928040" y="5257640"/>
            <a:ext cx="117692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00B050"/>
                </a:solidFill>
                <a:latin typeface="Franklin Gothic Medium" pitchFamily="34" charset="0"/>
              </a:rPr>
              <a:t>2 000</a:t>
            </a:r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926" y="5344068"/>
            <a:ext cx="537624" cy="537624"/>
          </a:xfrm>
          <a:prstGeom prst="rect">
            <a:avLst/>
          </a:prstGeom>
        </p:spPr>
      </p:pic>
      <p:sp>
        <p:nvSpPr>
          <p:cNvPr id="95" name="Прямоугольник 94"/>
          <p:cNvSpPr/>
          <p:nvPr/>
        </p:nvSpPr>
        <p:spPr>
          <a:xfrm>
            <a:off x="4932105" y="5660051"/>
            <a:ext cx="15967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сертификатов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C08D6A77-763B-46D5-86E7-8356424E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1F331B-8374-4E6D-B64D-B47BF927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51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99836" y="330491"/>
            <a:ext cx="4317133" cy="581812"/>
            <a:chOff x="4803199" y="290283"/>
            <a:chExt cx="4317133" cy="581812"/>
          </a:xfrm>
        </p:grpSpPr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5361481" y="295832"/>
              <a:ext cx="3758851" cy="5762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altLang="ru-RU" sz="1200" b="1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ДЕПАРТАМЕНТ СОЦИАЛЬНОГО РАЗВИТИЯ </a:t>
              </a:r>
              <a:br>
                <a:rPr lang="ru-RU" altLang="ru-RU" sz="1200" b="1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ru-RU" altLang="ru-RU" sz="1200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ХАНТЫ-МАНСИЙСКОГО АВТОНОМНОГО ОКРУГА – ЮГРЫ</a:t>
              </a:r>
            </a:p>
          </p:txBody>
        </p:sp>
        <p:pic>
          <p:nvPicPr>
            <p:cNvPr id="14" name="Picture 3" descr="C:\Users\KolesnikovaDR\Documents\картинки рабочие\логотип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3199" y="290283"/>
              <a:ext cx="558283" cy="558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Группа 17"/>
          <p:cNvGrpSpPr/>
          <p:nvPr/>
        </p:nvGrpSpPr>
        <p:grpSpPr>
          <a:xfrm flipV="1">
            <a:off x="578977" y="942507"/>
            <a:ext cx="11048215" cy="45719"/>
            <a:chOff x="2555776" y="3815329"/>
            <a:chExt cx="5924342" cy="9143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555776" y="3815329"/>
              <a:ext cx="5924342" cy="45719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55776" y="3861048"/>
              <a:ext cx="5924342" cy="45719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6" name="Скругленный прямоугольник 75"/>
          <p:cNvSpPr/>
          <p:nvPr/>
        </p:nvSpPr>
        <p:spPr>
          <a:xfrm>
            <a:off x="7847954" y="1720229"/>
            <a:ext cx="3686785" cy="3170641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  <a:latin typeface="Franklin Gothic Medium" pitchFamily="34" charset="0"/>
            </a:endParaRPr>
          </a:p>
          <a:p>
            <a:pPr algn="ctr"/>
            <a:endParaRPr lang="ru-RU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903599" y="1889868"/>
            <a:ext cx="35754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Увеличение количества заключенных социальных контрактов</a:t>
            </a: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699360" y="1758273"/>
            <a:ext cx="3357846" cy="3130597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Franklin Gothic Medium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44938" y="1851871"/>
            <a:ext cx="3247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Снижение доли малоимущих граждан от общего количества получателей государственной социальной помощи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1028828" y="3939423"/>
            <a:ext cx="266857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solidFill>
                  <a:schemeClr val="accent1"/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с</a:t>
            </a:r>
            <a:r>
              <a:rPr lang="ru-RU" sz="2500" dirty="0">
                <a:solidFill>
                  <a:schemeClr val="accent1"/>
                </a:solidFill>
                <a:latin typeface="Franklin Gothic Medium" pitchFamily="34" charset="0"/>
              </a:rPr>
              <a:t> 5,2</a:t>
            </a:r>
            <a:r>
              <a:rPr lang="ru-RU" sz="2500" b="1" dirty="0">
                <a:solidFill>
                  <a:schemeClr val="accent1"/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 до</a:t>
            </a:r>
            <a:r>
              <a:rPr lang="ru-RU" sz="2500" dirty="0">
                <a:solidFill>
                  <a:schemeClr val="accent1"/>
                </a:solidFill>
                <a:latin typeface="Franklin Gothic Medium" pitchFamily="34" charset="0"/>
              </a:rPr>
              <a:t> 4,6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699360" y="1179186"/>
            <a:ext cx="10835379" cy="3695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Карта результатов</a:t>
            </a:r>
            <a:endParaRPr lang="en-US" sz="18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323997" y="1739731"/>
            <a:ext cx="3302514" cy="3170641"/>
          </a:xfrm>
          <a:prstGeom prst="roundRect">
            <a:avLst>
              <a:gd name="adj" fmla="val 0"/>
            </a:avLst>
          </a:prstGeom>
          <a:solidFill>
            <a:schemeClr val="lt1">
              <a:alpha val="71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Franklin Gothic Medium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577096" y="1924038"/>
            <a:ext cx="2894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B050"/>
                </a:solidFill>
                <a:latin typeface="Franklin Gothic Medium" pitchFamily="34" charset="0"/>
              </a:rPr>
              <a:t>60%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371400" y="2447258"/>
            <a:ext cx="31162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малоимущих граждан, преодолели трудную жизненную ситуацию посредством реализации социального контракта</a:t>
            </a:r>
            <a:endParaRPr lang="ru-RU" sz="2000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903599" y="2994847"/>
            <a:ext cx="3364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с</a:t>
            </a:r>
            <a:r>
              <a:rPr lang="ru-RU" sz="2400" dirty="0">
                <a:solidFill>
                  <a:schemeClr val="accent1"/>
                </a:solidFill>
                <a:latin typeface="Franklin Gothic Medium" pitchFamily="34" charset="0"/>
              </a:rPr>
              <a:t> 17 тыс.</a:t>
            </a:r>
            <a:r>
              <a:rPr lang="ru-RU" sz="2400" b="1" dirty="0">
                <a:solidFill>
                  <a:schemeClr val="accent1"/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 до</a:t>
            </a:r>
            <a:r>
              <a:rPr lang="ru-RU" sz="2400" dirty="0">
                <a:solidFill>
                  <a:schemeClr val="accent1"/>
                </a:solidFill>
                <a:latin typeface="Franklin Gothic Medium" pitchFamily="34" charset="0"/>
              </a:rPr>
              <a:t> 23 тыс</a:t>
            </a:r>
            <a:r>
              <a:rPr lang="ru-RU" sz="2400" dirty="0">
                <a:solidFill>
                  <a:srgbClr val="00B050"/>
                </a:solidFill>
                <a:latin typeface="Franklin Gothic Medium" pitchFamily="34" charset="0"/>
              </a:rPr>
              <a:t>.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788050" y="3824315"/>
            <a:ext cx="17977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2018-2019 годы</a:t>
            </a:r>
            <a:endParaRPr lang="ru-RU" sz="1600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338359" y="3839396"/>
            <a:ext cx="11407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2020 год</a:t>
            </a:r>
            <a:endParaRPr lang="ru-RU" sz="1600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6310099-5F1C-47E2-87A7-E7D70C80E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16256C1-A63B-4E71-9DD4-58A1F07B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51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99836" y="330491"/>
            <a:ext cx="4317133" cy="581812"/>
            <a:chOff x="4803199" y="290283"/>
            <a:chExt cx="4317133" cy="581812"/>
          </a:xfrm>
        </p:grpSpPr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5361481" y="295832"/>
              <a:ext cx="3758851" cy="5762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altLang="ru-RU" sz="1200" b="1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ДЕПАРТАМЕНТ СОЦИАЛЬНОГО РАЗВИТИЯ </a:t>
              </a:r>
              <a:br>
                <a:rPr lang="ru-RU" altLang="ru-RU" sz="1200" b="1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ru-RU" altLang="ru-RU" sz="1200" dirty="0">
                  <a:solidFill>
                    <a:schemeClr val="tx2"/>
                  </a:solidFill>
                  <a:latin typeface="Arial Narrow" pitchFamily="34" charset="0"/>
                  <a:cs typeface="Arial" pitchFamily="34" charset="0"/>
                </a:rPr>
                <a:t>ХАНТЫ-МАНСИЙСКОГО АВТОНОМНОГО ОКРУГА – ЮГРЫ</a:t>
              </a:r>
            </a:p>
          </p:txBody>
        </p:sp>
        <p:pic>
          <p:nvPicPr>
            <p:cNvPr id="14" name="Picture 3" descr="C:\Users\KolesnikovaDR\Documents\картинки рабочие\логотип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3199" y="290283"/>
              <a:ext cx="558283" cy="558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Группа 17"/>
          <p:cNvGrpSpPr/>
          <p:nvPr/>
        </p:nvGrpSpPr>
        <p:grpSpPr>
          <a:xfrm flipV="1">
            <a:off x="578977" y="942507"/>
            <a:ext cx="11048215" cy="45719"/>
            <a:chOff x="2555776" y="3815329"/>
            <a:chExt cx="5924342" cy="9143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555776" y="3815329"/>
              <a:ext cx="5924342" cy="45719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55776" y="3861048"/>
              <a:ext cx="5924342" cy="45719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2529925" y="2258885"/>
            <a:ext cx="782696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35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  <a:ea typeface="+mj-ea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35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Мы открыты для сотрудничества!</a:t>
            </a:r>
          </a:p>
          <a:p>
            <a:pPr algn="ctr">
              <a:spcBef>
                <a:spcPct val="0"/>
              </a:spcBef>
              <a:defRPr/>
            </a:pPr>
            <a:endParaRPr lang="ru-RU" sz="3500" b="1" dirty="0">
              <a:solidFill>
                <a:srgbClr val="00B05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8977" y="4351570"/>
            <a:ext cx="11279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977" y="5417179"/>
            <a:ext cx="7933595" cy="876300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ABC6094-1939-4E26-9F02-F45EBD5F3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7CE630F-30B0-407C-955E-E54363F9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BD8B-5137-4A1E-B36A-1442512D57C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49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Широкоэкранный</PresentationFormat>
  <Paragraphs>77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Cambria</vt:lpstr>
      <vt:lpstr>Franklin Gothic Medium</vt:lpstr>
      <vt:lpstr>Times New Roman</vt:lpstr>
      <vt:lpstr>Office Theme</vt:lpstr>
      <vt:lpstr>Работа служб социального сопровождения в учреждениях социального обслуживания Ханты-Мансийского автономного округа – Югры в период заключения социального контракта с семьей, проведения мониторинга реализации мероприятий социального контракта</vt:lpstr>
      <vt:lpstr>Социальный контракт - системная государственная поддержка граждан, находящихся в трудной жизненной ситуации</vt:lpstr>
      <vt:lpstr>  «Правительству Российской Федерации обеспечить достижение следующих национальных целей развития Российской Федерации на период до 2024 года… снижение в два раза уровня бедности в Российской Федерации».                                                                                                                                                                                                                   В.В. Путин</vt:lpstr>
      <vt:lpstr>Презентация PowerPoint</vt:lpstr>
      <vt:lpstr>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служб социального сопровождения в учреждениях социального обслуживания Ханты-Мансийского автономного округа – Югры в период заключения социального контракта с семьей, проведения мониторинга реализации мероприятий социального контракта</dc:title>
  <cp:lastModifiedBy>Жан Грудачёв</cp:lastModifiedBy>
  <cp:revision>1</cp:revision>
  <dcterms:modified xsi:type="dcterms:W3CDTF">2020-07-16T01:04:36Z</dcterms:modified>
</cp:coreProperties>
</file>